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31" r:id="rId3"/>
    <p:sldId id="332" r:id="rId4"/>
    <p:sldId id="333" r:id="rId5"/>
    <p:sldId id="342" r:id="rId6"/>
    <p:sldId id="366" r:id="rId7"/>
    <p:sldId id="335" r:id="rId8"/>
    <p:sldId id="334" r:id="rId9"/>
    <p:sldId id="260" r:id="rId10"/>
    <p:sldId id="393" r:id="rId11"/>
    <p:sldId id="392" r:id="rId12"/>
    <p:sldId id="367" r:id="rId13"/>
    <p:sldId id="297" r:id="rId14"/>
    <p:sldId id="296" r:id="rId15"/>
    <p:sldId id="265" r:id="rId16"/>
    <p:sldId id="289" r:id="rId17"/>
    <p:sldId id="288" r:id="rId18"/>
    <p:sldId id="287" r:id="rId19"/>
    <p:sldId id="286" r:id="rId20"/>
    <p:sldId id="285" r:id="rId21"/>
    <p:sldId id="267" r:id="rId22"/>
    <p:sldId id="343" r:id="rId23"/>
    <p:sldId id="284" r:id="rId24"/>
    <p:sldId id="273" r:id="rId25"/>
    <p:sldId id="274" r:id="rId26"/>
    <p:sldId id="268" r:id="rId27"/>
    <p:sldId id="314" r:id="rId28"/>
    <p:sldId id="322" r:id="rId29"/>
    <p:sldId id="368" r:id="rId30"/>
    <p:sldId id="315" r:id="rId31"/>
    <p:sldId id="316" r:id="rId32"/>
    <p:sldId id="317" r:id="rId33"/>
    <p:sldId id="318" r:id="rId34"/>
    <p:sldId id="320" r:id="rId35"/>
    <p:sldId id="369" r:id="rId36"/>
    <p:sldId id="353" r:id="rId37"/>
    <p:sldId id="362" r:id="rId38"/>
    <p:sldId id="360" r:id="rId39"/>
    <p:sldId id="321" r:id="rId40"/>
    <p:sldId id="370" r:id="rId41"/>
    <p:sldId id="354" r:id="rId42"/>
    <p:sldId id="363" r:id="rId43"/>
    <p:sldId id="361" r:id="rId44"/>
    <p:sldId id="371" r:id="rId45"/>
    <p:sldId id="372" r:id="rId46"/>
    <p:sldId id="391" r:id="rId47"/>
    <p:sldId id="356" r:id="rId48"/>
    <p:sldId id="355" r:id="rId49"/>
    <p:sldId id="373" r:id="rId50"/>
    <p:sldId id="344" r:id="rId51"/>
    <p:sldId id="374" r:id="rId52"/>
    <p:sldId id="275" r:id="rId53"/>
    <p:sldId id="282" r:id="rId54"/>
    <p:sldId id="276" r:id="rId55"/>
    <p:sldId id="352" r:id="rId56"/>
    <p:sldId id="278" r:id="rId57"/>
    <p:sldId id="375" r:id="rId58"/>
    <p:sldId id="259" r:id="rId59"/>
    <p:sldId id="283" r:id="rId60"/>
    <p:sldId id="293" r:id="rId61"/>
    <p:sldId id="271" r:id="rId62"/>
    <p:sldId id="272" r:id="rId63"/>
    <p:sldId id="324" r:id="rId64"/>
    <p:sldId id="376" r:id="rId65"/>
    <p:sldId id="364" r:id="rId66"/>
    <p:sldId id="377" r:id="rId67"/>
    <p:sldId id="357" r:id="rId68"/>
    <p:sldId id="358" r:id="rId69"/>
    <p:sldId id="345" r:id="rId70"/>
    <p:sldId id="311" r:id="rId71"/>
    <p:sldId id="262" r:id="rId72"/>
    <p:sldId id="325" r:id="rId73"/>
    <p:sldId id="298" r:id="rId74"/>
    <p:sldId id="379" r:id="rId75"/>
    <p:sldId id="290" r:id="rId76"/>
    <p:sldId id="378" r:id="rId77"/>
    <p:sldId id="299" r:id="rId78"/>
    <p:sldId id="300" r:id="rId79"/>
    <p:sldId id="380" r:id="rId80"/>
    <p:sldId id="301" r:id="rId81"/>
    <p:sldId id="302" r:id="rId82"/>
    <p:sldId id="304" r:id="rId83"/>
    <p:sldId id="303" r:id="rId84"/>
    <p:sldId id="381" r:id="rId85"/>
    <p:sldId id="326" r:id="rId86"/>
    <p:sldId id="327" r:id="rId87"/>
    <p:sldId id="328" r:id="rId88"/>
    <p:sldId id="329" r:id="rId89"/>
    <p:sldId id="330" r:id="rId90"/>
    <p:sldId id="390" r:id="rId91"/>
    <p:sldId id="292" r:id="rId92"/>
    <p:sldId id="382" r:id="rId93"/>
    <p:sldId id="359" r:id="rId94"/>
    <p:sldId id="346" r:id="rId95"/>
    <p:sldId id="336" r:id="rId96"/>
    <p:sldId id="337" r:id="rId97"/>
    <p:sldId id="338" r:id="rId98"/>
    <p:sldId id="339" r:id="rId99"/>
    <p:sldId id="365" r:id="rId100"/>
    <p:sldId id="347" r:id="rId101"/>
    <p:sldId id="341" r:id="rId102"/>
    <p:sldId id="348" r:id="rId103"/>
    <p:sldId id="264" r:id="rId104"/>
    <p:sldId id="349" r:id="rId105"/>
    <p:sldId id="256" r:id="rId106"/>
    <p:sldId id="263" r:id="rId107"/>
    <p:sldId id="294" r:id="rId108"/>
    <p:sldId id="383" r:id="rId109"/>
    <p:sldId id="319" r:id="rId110"/>
    <p:sldId id="313" r:id="rId111"/>
    <p:sldId id="384" r:id="rId112"/>
    <p:sldId id="340" r:id="rId113"/>
    <p:sldId id="385" r:id="rId114"/>
    <p:sldId id="266" r:id="rId115"/>
    <p:sldId id="270" r:id="rId116"/>
    <p:sldId id="279" r:id="rId117"/>
    <p:sldId id="280" r:id="rId118"/>
    <p:sldId id="295" r:id="rId119"/>
    <p:sldId id="277" r:id="rId120"/>
    <p:sldId id="386" r:id="rId121"/>
    <p:sldId id="269" r:id="rId122"/>
    <p:sldId id="387" r:id="rId123"/>
    <p:sldId id="351" r:id="rId124"/>
    <p:sldId id="388" r:id="rId125"/>
    <p:sldId id="350" r:id="rId126"/>
    <p:sldId id="389" r:id="rId127"/>
    <p:sldId id="323" r:id="rId128"/>
  </p:sldIdLst>
  <p:sldSz cx="9144000" cy="6858000" type="screen4x3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92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52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95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64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75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79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36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41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8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5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58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89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9183-DDC9-42EF-8D71-F67925180345}" type="datetimeFigureOut">
              <a:rPr lang="de-DE" smtClean="0"/>
              <a:t>28.11.2021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E042-FD41-4DDA-A4EB-97C555BE53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75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-171400"/>
            <a:ext cx="8208912" cy="2448272"/>
          </a:xfrm>
        </p:spPr>
        <p:txBody>
          <a:bodyPr>
            <a:normAutofit/>
          </a:bodyPr>
          <a:lstStyle/>
          <a:p>
            <a:r>
              <a:rPr lang="de-DE" sz="5400" dirty="0" smtClean="0"/>
              <a:t>Herzlich willkommen zur</a:t>
            </a:r>
            <a:br>
              <a:rPr lang="de-DE" sz="5400" dirty="0" smtClean="0"/>
            </a:br>
            <a:r>
              <a:rPr lang="de-DE" sz="5400" dirty="0" smtClean="0"/>
              <a:t>Bürgerversammlung 2021</a:t>
            </a:r>
            <a:endParaRPr lang="de-DE" sz="5400" dirty="0"/>
          </a:p>
        </p:txBody>
      </p:sp>
      <p:pic>
        <p:nvPicPr>
          <p:cNvPr id="1026" name="Picture 2" descr="C:\Users\Zehner\Desktop\487px-Coat_of_arms_Rannung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472482" cy="42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Tatsächlicher Aufwand, Mehrungen:</a:t>
            </a:r>
            <a:br>
              <a:rPr lang="de-DE" dirty="0" smtClean="0"/>
            </a:br>
            <a:r>
              <a:rPr lang="de-DE" dirty="0" smtClean="0"/>
              <a:t>-Halle aus Stahl</a:t>
            </a:r>
            <a:br>
              <a:rPr lang="de-DE" dirty="0" smtClean="0"/>
            </a:br>
            <a:r>
              <a:rPr lang="de-DE" dirty="0" smtClean="0"/>
              <a:t>-</a:t>
            </a:r>
            <a:r>
              <a:rPr lang="de-DE" dirty="0" err="1" smtClean="0"/>
              <a:t>Ringschluß</a:t>
            </a:r>
            <a:r>
              <a:rPr lang="de-DE" dirty="0" smtClean="0"/>
              <a:t> zur </a:t>
            </a:r>
            <a:r>
              <a:rPr lang="de-DE" dirty="0" err="1" smtClean="0"/>
              <a:t>Bergstrasse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-Betonarbeiten Technikraum</a:t>
            </a:r>
            <a:br>
              <a:rPr lang="de-DE" dirty="0" smtClean="0"/>
            </a:br>
            <a:r>
              <a:rPr lang="de-DE" dirty="0" smtClean="0"/>
              <a:t>-Honorar Büro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5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Tagespflege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Soll 2022 realisiert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70852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F:\Tagespflege Rannungen_3d_3_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85"/>
            <a:ext cx="9144000" cy="646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Nebengebäude Schul-/Kirchhof, Jugendtreff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Werden zur Zeit neue Überlegungen angestellt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6695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1"/>
            <a:ext cx="9252519" cy="376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5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Südlink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Trassenbreite </a:t>
            </a:r>
            <a:r>
              <a:rPr lang="de-DE" dirty="0" err="1" smtClean="0"/>
              <a:t>unf</a:t>
            </a:r>
            <a:r>
              <a:rPr lang="de-DE" dirty="0" smtClean="0"/>
              <a:t> Bodendenkmaluntersuchung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5034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0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904" y="-3699792"/>
            <a:ext cx="15841760" cy="134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6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C:\Users\Zehner\Downloads\IMG_0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KG 43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Geplante Trasse, evtl. Konflikt mit </a:t>
            </a:r>
            <a:r>
              <a:rPr lang="de-DE" dirty="0" err="1" smtClean="0"/>
              <a:t>Südlinktrasse,s.o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02736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684213"/>
            <a:ext cx="9380538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736600"/>
            <a:ext cx="7764463" cy="538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-96838"/>
            <a:ext cx="9045575" cy="70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3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Freie Bauplätze 2016 und heute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9867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275" y="-96838"/>
            <a:ext cx="9990138" cy="70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9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Bürgerschaftliches Engagement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0028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 descr="C:\Users\Zehner\Downloads\IMG_157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24"/>
            <a:ext cx="7128792" cy="93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C:\Users\Zehner\Downloads\IMG_1579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264696" cy="87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8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362" name="Picture 2" descr="C:\Users\Zehner\Downloads\IMG_1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386" name="Picture 2" descr="C:\Users\Zehner\Downloads\IMG_1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C:\Users\Zehner\Downloads\b337d91d-eadd-4506-ba6d-43f81ccb2c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 descr="C:\Users\Zehner\Downloads\IMG_1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6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Bilder Wasserspeicher neu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Neue Friedhofsgebühren ab 01.01.2022:</a:t>
            </a:r>
            <a:br>
              <a:rPr lang="de-DE" dirty="0" smtClean="0"/>
            </a:br>
            <a:r>
              <a:rPr lang="de-DE" dirty="0" smtClean="0"/>
              <a:t>Einzelgrab  500.- €/25 Jahre</a:t>
            </a:r>
            <a:br>
              <a:rPr lang="de-DE" dirty="0" smtClean="0"/>
            </a:br>
            <a:r>
              <a:rPr lang="de-DE" dirty="0" smtClean="0"/>
              <a:t>Doppelgrab 1.000.- €/25 Jahre</a:t>
            </a:r>
            <a:br>
              <a:rPr lang="de-DE" dirty="0" smtClean="0"/>
            </a:br>
            <a:r>
              <a:rPr lang="de-DE" dirty="0" smtClean="0"/>
              <a:t>Urnengrab Röhre und Steinanlage 500.- €/10 Jahre</a:t>
            </a:r>
            <a:br>
              <a:rPr lang="de-DE" dirty="0" smtClean="0"/>
            </a:br>
            <a:r>
              <a:rPr lang="de-DE" dirty="0" smtClean="0"/>
              <a:t>Urnengrab Baumbestattung </a:t>
            </a:r>
            <a:br>
              <a:rPr lang="de-DE" dirty="0" smtClean="0"/>
            </a:br>
            <a:r>
              <a:rPr lang="de-DE" dirty="0" smtClean="0"/>
              <a:t>250.-€/10 Jahre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1535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C:\Users\Zehner\Downloads\IMG_1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Bsp. Geschwindigkeitsmessung für </a:t>
            </a:r>
            <a:r>
              <a:rPr lang="de-DE" dirty="0" err="1" smtClean="0"/>
              <a:t>Strasse</a:t>
            </a:r>
            <a:r>
              <a:rPr lang="de-DE" dirty="0" smtClean="0"/>
              <a:t> am Hock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1748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3" y="-130175"/>
            <a:ext cx="10385426" cy="71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5542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Neue Hundesteuersätze ab dem 01.01.2022:</a:t>
            </a:r>
            <a:br>
              <a:rPr lang="de-DE" dirty="0" smtClean="0"/>
            </a:br>
            <a:r>
              <a:rPr lang="de-DE" dirty="0" smtClean="0"/>
              <a:t>1. Hund 40.- €/Jahr</a:t>
            </a:r>
            <a:br>
              <a:rPr lang="de-DE" dirty="0" smtClean="0"/>
            </a:br>
            <a:r>
              <a:rPr lang="de-DE" dirty="0" smtClean="0"/>
              <a:t>2. Hund 60.-€/Jahr</a:t>
            </a:r>
            <a:br>
              <a:rPr lang="de-DE" dirty="0" smtClean="0"/>
            </a:br>
            <a:r>
              <a:rPr lang="de-DE" dirty="0" smtClean="0"/>
              <a:t>3. Hund und mehr 90.- €/Jahr 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193576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8098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 smtClean="0"/>
              <a:t>Noch viele Themen offen/in Bearbeitung</a:t>
            </a:r>
            <a:br>
              <a:rPr lang="de-DE" sz="2800" dirty="0" smtClean="0"/>
            </a:br>
            <a:r>
              <a:rPr lang="de-DE" sz="2800" dirty="0" smtClean="0"/>
              <a:t>- Weiterführung </a:t>
            </a:r>
            <a:r>
              <a:rPr lang="de-DE" sz="2800" dirty="0" err="1" smtClean="0"/>
              <a:t>Quartirsmanagement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-Schweinfurter Oberland: Gründung von Energiegesellschaften für erneuerbare Energien</a:t>
            </a:r>
            <a:br>
              <a:rPr lang="de-DE" sz="2800" dirty="0" smtClean="0"/>
            </a:br>
            <a:r>
              <a:rPr lang="de-DE" sz="2800" dirty="0" smtClean="0"/>
              <a:t>-Steinbruch Milchberg: soll offiziell werden</a:t>
            </a:r>
            <a:br>
              <a:rPr lang="de-DE" sz="2800" dirty="0" smtClean="0"/>
            </a:br>
            <a:r>
              <a:rPr lang="de-DE" sz="2800" dirty="0" smtClean="0"/>
              <a:t>-1250-Jahr Feier</a:t>
            </a:r>
            <a:br>
              <a:rPr lang="de-DE" sz="2800" dirty="0" smtClean="0"/>
            </a:br>
            <a:r>
              <a:rPr lang="de-DE" sz="2800" dirty="0" smtClean="0"/>
              <a:t>- Waldtausch</a:t>
            </a:r>
            <a:br>
              <a:rPr lang="de-DE" sz="2800" dirty="0" smtClean="0"/>
            </a:br>
            <a:r>
              <a:rPr lang="de-DE" sz="2800" dirty="0"/>
              <a:t>-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/>
              <a:t>-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8787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Danke für euer </a:t>
            </a:r>
            <a:r>
              <a:rPr lang="de-DE" dirty="0" err="1" smtClean="0"/>
              <a:t>Verständniss</a:t>
            </a:r>
            <a:r>
              <a:rPr lang="de-DE" dirty="0" smtClean="0"/>
              <a:t> und die Geduld beim Durchklicken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Dank an den gesamten Gemeinderat, v.a. der 2. und 3. Bürgermeisterin Sybille Büttner und Bettina Bonengel für die Unterstützung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574750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Untertitel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C:\Users\Public\Pictures\Sample Pictures\DSC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387503" y="2967335"/>
            <a:ext cx="36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de-D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7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C:\Users\Zehner\Downloads\IMG_0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 descr="C:\Users\Zehner\Downloads\IMG_0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Zehner\Downloads\IMG_1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2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C:\Users\Zehner\Downloads\IMG_1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Zehner\Downloads\IMG_1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C:\Users\Zehner\Downloads\IMG_1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1506" name="Picture 2" descr="C:\Users\Zehner\Downloads\IMG_1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6700" dirty="0" smtClean="0"/>
              <a:t>Tagesordnung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Wasser, aktuell</a:t>
            </a:r>
            <a:br>
              <a:rPr lang="de-DE" dirty="0" smtClean="0"/>
            </a:br>
            <a:r>
              <a:rPr lang="de-DE" dirty="0" smtClean="0"/>
              <a:t>Wasser, künftig</a:t>
            </a:r>
            <a:br>
              <a:rPr lang="de-DE" dirty="0" smtClean="0"/>
            </a:br>
            <a:r>
              <a:rPr lang="de-DE" dirty="0" smtClean="0"/>
              <a:t>Abwasser</a:t>
            </a:r>
            <a:br>
              <a:rPr lang="de-DE" dirty="0" smtClean="0"/>
            </a:br>
            <a:r>
              <a:rPr lang="de-DE" dirty="0" smtClean="0"/>
              <a:t>MZW-Halle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482" name="Picture 2" descr="C:\Users\Zehner\Downloads\IMG_1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0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C:\Users\Zehner\Downloads\IMG_1705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Wasser – künftig</a:t>
            </a:r>
            <a:br>
              <a:rPr lang="de-DE" dirty="0" smtClean="0"/>
            </a:br>
            <a:r>
              <a:rPr lang="de-DE" dirty="0" smtClean="0"/>
              <a:t>Strukturkonzept</a:t>
            </a:r>
            <a:br>
              <a:rPr lang="de-DE" dirty="0" smtClean="0"/>
            </a:br>
            <a:r>
              <a:rPr lang="de-DE" dirty="0" smtClean="0"/>
              <a:t>was sind die Herausforderungen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Klimawandel</a:t>
            </a:r>
          </a:p>
          <a:p>
            <a:r>
              <a:rPr lang="de-DE" dirty="0" smtClean="0"/>
              <a:t>Wassermangel?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677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458" name="Picture 2" descr="C:\Users\Zehner\Downloads\IMG_1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187624"/>
            <a:ext cx="7992888" cy="110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 descr="C:\Users\Zehner\Downloads\IMG_1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C:\Users\Zehner\Downloads\IMG_1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531440"/>
            <a:ext cx="7848872" cy="86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C:\Users\Zehner\Downloads\IMG_17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822"/>
            <a:ext cx="9144000" cy="51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3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1682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0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Lösungsansätze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20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6700" dirty="0" smtClean="0"/>
              <a:t>Tagesordnung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Brunnenstrasse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Baugebiet Johannesberg</a:t>
            </a:r>
            <a:br>
              <a:rPr lang="de-DE" dirty="0" smtClean="0"/>
            </a:br>
            <a:r>
              <a:rPr lang="de-DE" dirty="0" smtClean="0"/>
              <a:t>Tagespflege</a:t>
            </a:r>
            <a:br>
              <a:rPr lang="de-DE" dirty="0" smtClean="0"/>
            </a:br>
            <a:r>
              <a:rPr lang="de-DE" dirty="0" smtClean="0"/>
              <a:t>Schul-/Kirchhof, Nebengebäude</a:t>
            </a:r>
            <a:br>
              <a:rPr lang="de-DE" dirty="0" smtClean="0"/>
            </a:br>
            <a:r>
              <a:rPr lang="de-DE" dirty="0" smtClean="0"/>
              <a:t>Steinbruch Milchberg</a:t>
            </a:r>
            <a:br>
              <a:rPr lang="de-DE" dirty="0" smtClean="0"/>
            </a:br>
            <a:r>
              <a:rPr lang="de-DE" dirty="0" err="1" smtClean="0"/>
              <a:t>Südlink</a:t>
            </a:r>
            <a:r>
              <a:rPr lang="de-DE" dirty="0" smtClean="0"/>
              <a:t> – P43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1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98298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5888"/>
            <a:ext cx="11665296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1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5888"/>
            <a:ext cx="11953328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98298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576" y="0"/>
            <a:ext cx="10202863" cy="70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1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Zufluss Brunnen I </a:t>
            </a:r>
            <a:r>
              <a:rPr lang="de-DE" dirty="0" err="1" smtClean="0"/>
              <a:t>hptsächlich</a:t>
            </a:r>
            <a:r>
              <a:rPr lang="de-DE" dirty="0" smtClean="0"/>
              <a:t> im untern Bereich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992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638" y="-100013"/>
            <a:ext cx="10202863" cy="70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230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73088"/>
            <a:ext cx="8283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442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79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638" y="-100013"/>
            <a:ext cx="10202863" cy="70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0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6700" dirty="0" smtClean="0"/>
              <a:t>Sonstiges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1250-Jahr Feier</a:t>
            </a:r>
            <a:br>
              <a:rPr lang="de-DE" dirty="0" smtClean="0"/>
            </a:br>
            <a:r>
              <a:rPr lang="de-DE" dirty="0" smtClean="0"/>
              <a:t>bürgerschaftliches Engagement</a:t>
            </a:r>
            <a:br>
              <a:rPr lang="de-DE" dirty="0" smtClean="0"/>
            </a:br>
            <a:r>
              <a:rPr lang="de-DE" dirty="0" smtClean="0"/>
              <a:t>Quartiersmanagement</a:t>
            </a:r>
            <a:br>
              <a:rPr lang="de-DE" dirty="0" smtClean="0"/>
            </a:br>
            <a:r>
              <a:rPr lang="de-DE" dirty="0" smtClean="0"/>
              <a:t>SWOL – Energiegenossenschaft</a:t>
            </a:r>
            <a:br>
              <a:rPr lang="de-DE" dirty="0" smtClean="0"/>
            </a:br>
            <a:r>
              <a:rPr lang="de-DE" dirty="0" smtClean="0"/>
              <a:t>Waldtausch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7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Zufluss Brunnen II zu 40% in der Mitte, soll nicht sein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596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638" y="-100013"/>
            <a:ext cx="10202863" cy="70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-92075"/>
            <a:ext cx="5875337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5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Wasserstände zeigen den Abstand von der Oberkante Brunnendecke bis zum Wasserspiegel, d.h., je größer die m-Zahl, desto weiter ist der Wasserspiegel abgesenkt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556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4. </a:t>
            </a:r>
            <a:r>
              <a:rPr lang="de-DE" dirty="0" err="1" smtClean="0"/>
              <a:t>Aternative</a:t>
            </a:r>
            <a:r>
              <a:rPr lang="de-DE" dirty="0" smtClean="0"/>
              <a:t>: </a:t>
            </a:r>
            <a:r>
              <a:rPr lang="de-DE" dirty="0" err="1" smtClean="0"/>
              <a:t>Zuflussbereich</a:t>
            </a:r>
            <a:r>
              <a:rPr lang="de-DE" dirty="0" smtClean="0"/>
              <a:t> Brunnen II wird abgedichtet, so </a:t>
            </a:r>
            <a:r>
              <a:rPr lang="de-DE" dirty="0" err="1" smtClean="0"/>
              <a:t>daß</a:t>
            </a:r>
            <a:r>
              <a:rPr lang="de-DE" dirty="0" smtClean="0"/>
              <a:t> der </a:t>
            </a:r>
            <a:r>
              <a:rPr lang="de-DE" dirty="0" err="1" smtClean="0"/>
              <a:t>Zuflussbereich</a:t>
            </a:r>
            <a:r>
              <a:rPr lang="de-DE" dirty="0" smtClean="0"/>
              <a:t> nicht im Freien liegt. Darf/Soll nicht sein.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286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417889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Unten stehende Alternativen werden weiter behandelt, wenn die beiden Brunnen befahren sind und Aussagen gemacht werden können, inwieweit v.a. Brunnen II sich seit der letzten Befahrung (20..) verändert hat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454496"/>
          </a:xfrm>
        </p:spPr>
        <p:txBody>
          <a:bodyPr>
            <a:normAutofit fontScale="850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674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276" y="-603448"/>
            <a:ext cx="10970939" cy="813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2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638" y="-100013"/>
            <a:ext cx="10202863" cy="70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3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Vorgeschlagenes neues Wasserschutzgebiet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33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Wasser - aktuell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554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Abwasser</a:t>
            </a:r>
            <a:br>
              <a:rPr lang="de-DE" dirty="0" smtClean="0"/>
            </a:br>
            <a:r>
              <a:rPr lang="de-DE" dirty="0" smtClean="0"/>
              <a:t>Beweissicherungsverfahren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0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Regenrückhaltebecken, Retentionsfilterbecken (Erdbecken) und Drosselklappe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69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C:\Users\Zehner\Downloads\IMG_1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410" name="Picture 2" descr="C:\Users\Zehner\Downloads\IMG_1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 descr="C:\Users\Zehner\Downloads\IMG_1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F:\Drosselklap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5812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 descr="C:\Users\Zehner\Downloads\IMG_1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6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Messstation </a:t>
            </a:r>
            <a:r>
              <a:rPr lang="de-DE" dirty="0" err="1" smtClean="0"/>
              <a:t>Pfersdorfer</a:t>
            </a:r>
            <a:r>
              <a:rPr lang="de-DE" dirty="0" smtClean="0"/>
              <a:t> Flugplatz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7070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87424"/>
            <a:ext cx="10657184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4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434" name="Picture 2" descr="C:\Users\Zehner\Downloads\IMG_1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Grundlagen der </a:t>
            </a:r>
            <a:r>
              <a:rPr lang="de-DE" dirty="0" smtClean="0"/>
              <a:t>Kalkulation für die Verbesserungsbeiträge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1630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C:\Users\Zehner\Downloads\579f8973-3e16-4c67-b84b-c895e36e3e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01"/>
            <a:ext cx="9144000" cy="51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C:\Users\Zehner\Downloads\IMG_1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9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C:\Users\Zehner\Downloads\IMG_1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Zehner\Downloads\IMG_2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Messergebnisse Juni 2018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Tagesmengen können bei diesem trockenen Monat ohne Fremdwasserzufluss (Drainagen) und ohne Regen nicht sein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2198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1588"/>
            <a:ext cx="1698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9006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Messergebnisse Oktober 2021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Realistischen Tagesmengen, bei Regen Anstieg, dann wieder Abnahme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287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2724"/>
            <a:ext cx="5184575" cy="746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843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388843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479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Ergebnis Beweissicherungsverfahren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Bestehendes Messsystem an der Stelle nicht geeignet, Beispiel für ein geeignetes Messsystem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571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0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4623"/>
            <a:ext cx="4960937" cy="691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4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838" y="-50800"/>
            <a:ext cx="11879263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7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C:\Users\Zehner\Downloads\IMG_305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6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C:\Users\Zehner\Downloads\7a10f042-1431-4e5c-9a61-962e201cd9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Geöffnete Decke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3489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gg</a:t>
            </a:r>
            <a:endParaRPr lang="de-DE" dirty="0"/>
          </a:p>
        </p:txBody>
      </p:sp>
      <p:pic>
        <p:nvPicPr>
          <p:cNvPr id="4098" name="Picture 2" descr="C:\Users\Zehner\Downloads\IMG_1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Bühnenvariante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4080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 descr="C:\Users\Zehner\Downloads\IMG_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 descr="C:\Users\Zehner\Downloads\IMG_0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Foliendach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Neue MZW-Halle </a:t>
            </a:r>
            <a:r>
              <a:rPr lang="de-DE" dirty="0" err="1" smtClean="0"/>
              <a:t>Obertheres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85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289032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0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 descr="C:\Users\Zehner\Downloads\IMG_0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362" name="Picture 2" descr="C:\Users\Zehner\Downloads\IMG_0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Zehner\Downloads\IMG_0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C:\Users\Zehner\Downloads\IMG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Aktueller Planungsstand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8465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-96838"/>
            <a:ext cx="10172700" cy="70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1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"/>
            <a:ext cx="98361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5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7853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7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71550"/>
            <a:ext cx="9865096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6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7345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2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-153988"/>
            <a:ext cx="8648700" cy="71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6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Entscheidung Gemeinderat: Hackschnitzelheizung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810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C:\Users\Zehner\Downloads\IMG_1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035496"/>
            <a:ext cx="6984776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7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Finanzierung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251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68456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0043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Brunnenstrasse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Planung fertig,</a:t>
            </a:r>
          </a:p>
          <a:p>
            <a:r>
              <a:rPr lang="de-DE" dirty="0" smtClean="0"/>
              <a:t>Realisierung im Finanzplan bis 2024 nicht vorgesehen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56565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2"/>
            <a:ext cx="928903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9829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75"/>
            <a:ext cx="98298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9829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9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119063"/>
            <a:ext cx="10080626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65901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Microsoft Office PowerPoint</Application>
  <PresentationFormat>Bildschirmpräsentation (4:3)</PresentationFormat>
  <Paragraphs>55</Paragraphs>
  <Slides>127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127</vt:i4>
      </vt:variant>
    </vt:vector>
  </HeadingPairs>
  <TitlesOfParts>
    <vt:vector size="128" baseType="lpstr">
      <vt:lpstr>Larissa</vt:lpstr>
      <vt:lpstr>Herzlich willkommen zur Bürgerversammlung 2021</vt:lpstr>
      <vt:lpstr>Tagesordnung  Wasser, aktuell Wasser, künftig Abwasser MZW-Halle</vt:lpstr>
      <vt:lpstr>Tagesordnung Brunnenstrasse Baugebiet Johannesberg Tagespflege Schul-/Kirchhof, Nebengebäude Steinbruch Milchberg Südlink – P43</vt:lpstr>
      <vt:lpstr>Sonstiges  1250-Jahr Feier bürgerschaftliches Engagement Quartiersmanagement SWOL – Energiegenossenschaft Waldtausch</vt:lpstr>
      <vt:lpstr>Wasser - aktuell</vt:lpstr>
      <vt:lpstr>Grundlagen der Kalkulation für die Verbesserungsbeiträge</vt:lpstr>
      <vt:lpstr>PowerPoint-Präsentation</vt:lpstr>
      <vt:lpstr>PowerPoint-Präsentation</vt:lpstr>
      <vt:lpstr>PowerPoint-Präsentation</vt:lpstr>
      <vt:lpstr>Tatsächlicher Aufwand, Mehrungen: -Halle aus Stahl -Ringschluß zur Bergstrasse -Betonarbeiten Technikraum -Honorar Büro</vt:lpstr>
      <vt:lpstr>PowerPoint-Präsentation</vt:lpstr>
      <vt:lpstr>Bilder Wasserspeicher neu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Wasser – künftig Strukturkonzept was sind die Herausforderungen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Lösungsansätze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Zufluss Brunnen I hptsächlich im untern Bereich</vt:lpstr>
      <vt:lpstr>PowerPoint-Präsentation</vt:lpstr>
      <vt:lpstr>PowerPoint-Präsentation</vt:lpstr>
      <vt:lpstr>PowerPoint-Präsentation</vt:lpstr>
      <vt:lpstr>PowerPoint-Präsentation</vt:lpstr>
      <vt:lpstr>Zufluss Brunnen II zu 40% in der Mitte, soll nicht sein</vt:lpstr>
      <vt:lpstr>PowerPoint-Präsentation</vt:lpstr>
      <vt:lpstr>PowerPoint-Präsentation</vt:lpstr>
      <vt:lpstr>PowerPoint-Präsentation</vt:lpstr>
      <vt:lpstr>Wasserstände zeigen den Abstand von der Oberkante Brunnendecke bis zum Wasserspiegel, d.h., je größer die m-Zahl, desto weiter ist der Wasserspiegel abgesenkt</vt:lpstr>
      <vt:lpstr>4. Aternative: Zuflussbereich Brunnen II wird abgedichtet, so daß der Zuflussbereich nicht im Freien liegt. Darf/Soll nicht sein.</vt:lpstr>
      <vt:lpstr>Unten stehende Alternativen werden weiter behandelt, wenn die beiden Brunnen befahren sind und Aussagen gemacht werden können, inwieweit v.a. Brunnen II sich seit der letzten Befahrung (20..) verändert hat</vt:lpstr>
      <vt:lpstr>PowerPoint-Präsentation</vt:lpstr>
      <vt:lpstr>PowerPoint-Präsentation</vt:lpstr>
      <vt:lpstr>Vorgeschlagenes neues Wasserschutzgebiet</vt:lpstr>
      <vt:lpstr>Abwasser Beweissicherungsverfahren</vt:lpstr>
      <vt:lpstr>Bilder Regenrückhaltebecken, Retentionsfilterbecken (Erdbecken) und Drosselklappe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Messstation Pfersdorfer Flugplatz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Messergebnisse Juni 2018</vt:lpstr>
      <vt:lpstr>PowerPoint-Präsentation</vt:lpstr>
      <vt:lpstr>Messergebnisse Oktober 2021</vt:lpstr>
      <vt:lpstr>PowerPoint-Präsentation</vt:lpstr>
      <vt:lpstr>PowerPoint-Präsentation</vt:lpstr>
      <vt:lpstr>Ergebnis Beweissicherungsverfahren</vt:lpstr>
      <vt:lpstr>PowerPoint-Präsentation</vt:lpstr>
      <vt:lpstr>PowerPoint-Präsentation</vt:lpstr>
      <vt:lpstr>PowerPoint-Präsentation</vt:lpstr>
      <vt:lpstr>PowerPoint-Präsentation</vt:lpstr>
      <vt:lpstr>Geöffnete Decke</vt:lpstr>
      <vt:lpstr>PowerPoint-Präsentation</vt:lpstr>
      <vt:lpstr>Bühnenvariante</vt:lpstr>
      <vt:lpstr>PowerPoint-Präsentation</vt:lpstr>
      <vt:lpstr>PowerPoint-Präsentation</vt:lpstr>
      <vt:lpstr>Foliendach</vt:lpstr>
      <vt:lpstr>PowerPoint-Präsentation</vt:lpstr>
      <vt:lpstr>PowerPoint-Präsentation</vt:lpstr>
      <vt:lpstr>PowerPoint-Präsentation</vt:lpstr>
      <vt:lpstr>PowerPoint-Präsentation</vt:lpstr>
      <vt:lpstr>Aktueller Planungsstand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Entscheidung Gemeinderat: Hackschnitzelheizung</vt:lpstr>
      <vt:lpstr>PowerPoint-Präsentation</vt:lpstr>
      <vt:lpstr>Finanzierung</vt:lpstr>
      <vt:lpstr>PowerPoint-Präsentation</vt:lpstr>
      <vt:lpstr>Brunnenstrasse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Tagespflege</vt:lpstr>
      <vt:lpstr>PowerPoint-Präsentation</vt:lpstr>
      <vt:lpstr>Nebengebäude Schul-/Kirchhof, Jugendtreff</vt:lpstr>
      <vt:lpstr>PowerPoint-Präsentation</vt:lpstr>
      <vt:lpstr>Südlink</vt:lpstr>
      <vt:lpstr>PowerPoint-Präsentation</vt:lpstr>
      <vt:lpstr>PowerPoint-Präsentation</vt:lpstr>
      <vt:lpstr>PowerPoint-Präsentation</vt:lpstr>
      <vt:lpstr>KG 43</vt:lpstr>
      <vt:lpstr>PowerPoint-Präsentation</vt:lpstr>
      <vt:lpstr>PowerPoint-Präsentation</vt:lpstr>
      <vt:lpstr>Freie Bauplätze 2016 und heute</vt:lpstr>
      <vt:lpstr>PowerPoint-Präsentation</vt:lpstr>
      <vt:lpstr>Bürgerschaftliches Engagement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Neue Friedhofsgebühren ab 01.01.2022: Einzelgrab  500.- €/25 Jahre Doppelgrab 1.000.- €/25 Jahre Urnengrab Röhre und Steinanlage 500.- €/10 Jahre Urnengrab Baumbestattung  250.-€/10 Jahre</vt:lpstr>
      <vt:lpstr>PowerPoint-Präsentation</vt:lpstr>
      <vt:lpstr>Bsp. Geschwindigkeitsmessung für Strasse am Hock</vt:lpstr>
      <vt:lpstr>PowerPoint-Präsentation</vt:lpstr>
      <vt:lpstr>Neue Hundesteuersätze ab dem 01.01.2022: 1. Hund 40.- €/Jahr 2. Hund 60.-€/Jahr 3. Hund und mehr 90.- €/Jahr  </vt:lpstr>
      <vt:lpstr>Noch viele Themen offen/in Bearbeitung - Weiterführung Quartirsmanagement -Schweinfurter Oberland: Gründung von Energiegesellschaften für erneuerbare Energien -Steinbruch Milchberg: soll offiziell werden -1250-Jahr Feier - Waldtausch -  -</vt:lpstr>
      <vt:lpstr>Danke für euer Verständniss und die Geduld beim Durchklicken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zur Bürgerversammlung 2021</dc:title>
  <dc:creator>Zehner</dc:creator>
  <cp:lastModifiedBy>Zehner</cp:lastModifiedBy>
  <cp:revision>56</cp:revision>
  <cp:lastPrinted>2021-11-08T15:04:38Z</cp:lastPrinted>
  <dcterms:created xsi:type="dcterms:W3CDTF">2021-10-31T15:10:03Z</dcterms:created>
  <dcterms:modified xsi:type="dcterms:W3CDTF">2021-11-28T13:33:03Z</dcterms:modified>
</cp:coreProperties>
</file>